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52" r:id="rId5"/>
    <p:sldMasterId id="2147483655" r:id="rId6"/>
  </p:sldMasterIdLst>
  <p:notesMasterIdLst>
    <p:notesMasterId r:id="rId7"/>
  </p:notesMasterIdLst>
  <p:sldIdLst>
    <p:sldId id="256" r:id="rId8"/>
    <p:sldId id="257" r:id="rId9"/>
    <p:sldId id="258" r:id="rId10"/>
    <p:sldId id="259" r:id="rId11"/>
    <p:sldId id="260" r:id="rId12"/>
    <p:sldId id="261" r:id="rId13"/>
  </p:sldIdLst>
  <p:sldSz cy="6858000" cx="12192000"/>
  <p:notesSz cx="6858000" cy="9144000"/>
  <p:embeddedFontLst>
    <p:embeddedFont>
      <p:font typeface="Helvetica Neue"/>
      <p:regular r:id="rId14"/>
      <p:bold r:id="rId15"/>
      <p:italic r:id="rId16"/>
      <p:boldItalic r:id="rId17"/>
    </p:embeddedFont>
    <p:embeddedFont>
      <p:font typeface="Poppins SemiBold"/>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hgEFSvaYYBbx/vYt2Pk9dLHJFk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SemiBold-italic.fntdata"/><Relationship Id="rId11" Type="http://schemas.openxmlformats.org/officeDocument/2006/relationships/slide" Target="slides/slide4.xml"/><Relationship Id="rId22" Type="http://customschemas.google.com/relationships/presentationmetadata" Target="metadata"/><Relationship Id="rId10" Type="http://schemas.openxmlformats.org/officeDocument/2006/relationships/slide" Target="slides/slide3.xml"/><Relationship Id="rId21" Type="http://schemas.openxmlformats.org/officeDocument/2006/relationships/font" Target="fonts/PoppinsSemiBold-bold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slideMaster" Target="slideMasters/slideMaster3.xml"/><Relationship Id="rId19" Type="http://schemas.openxmlformats.org/officeDocument/2006/relationships/font" Target="fonts/PoppinsSemiBold-bold.fntdata"/><Relationship Id="rId6" Type="http://schemas.openxmlformats.org/officeDocument/2006/relationships/slideMaster" Target="slideMasters/slideMaster4.xml"/><Relationship Id="rId18" Type="http://schemas.openxmlformats.org/officeDocument/2006/relationships/font" Target="fonts/PoppinsSemiBold-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baseline="0">
                <a:solidFill>
                  <a:schemeClr val="tx2"/>
                </a:solidFill>
                <a:latin typeface="+mn-lt"/>
                <a:ea typeface="+mn-ea"/>
                <a:cs typeface="+mn-cs"/>
              </a:defRPr>
            </a:pPr>
            <a:r>
              <a:rPr kumimoji="0" lang="it-IT" sz="2000" b="1" i="0" u="none" strike="noStrike" kern="1200" cap="all" spc="150" normalizeH="0" baseline="0" noProof="0" dirty="0">
                <a:ln>
                  <a:noFill/>
                </a:ln>
                <a:solidFill>
                  <a:prstClr val="black">
                    <a:lumMod val="50000"/>
                    <a:lumOff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Titolo del grafico</a:t>
            </a:r>
          </a:p>
        </c:rich>
      </c:tx>
      <c:overlay val="0"/>
      <c:spPr>
        <a:noFill/>
        <a:ln>
          <a:noFill/>
        </a:ln>
        <a:effectLst/>
      </c:spPr>
      <c:txPr>
        <a:bodyPr rot="0" spcFirstLastPara="1" vertOverflow="ellipsis" vert="horz" wrap="square" anchor="ctr" anchorCtr="1"/>
        <a:lstStyle/>
        <a:p>
          <a:pPr>
            <a:defRPr sz="2128" b="1" i="0" u="none" strike="noStrike" baseline="0">
              <a:solidFill>
                <a:schemeClr val="tx2"/>
              </a:solidFill>
              <a:latin typeface="+mn-lt"/>
              <a:ea typeface="+mn-ea"/>
              <a:cs typeface="+mn-cs"/>
            </a:defRPr>
          </a:pPr>
          <a:endParaRPr lang="it-IT"/>
        </a:p>
      </c:txPr>
    </c:title>
    <c:autoTitleDeleted val="0"/>
    <c:plotArea>
      <c:layout/>
      <c:areaChart>
        <c:grouping val="stacked"/>
        <c:varyColors val="0"/>
        <c:ser>
          <c:idx val="0"/>
          <c:order val="0"/>
          <c:tx>
            <c:strRef>
              <c:f>Foglio1!$B$1</c:f>
              <c:strCache>
                <c:ptCount val="1"/>
                <c:pt idx="0">
                  <c:v>Serie 1</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solidFill>
                <a:schemeClr val="bg1"/>
              </a:solidFill>
            </a:ln>
            <a:effectLst/>
          </c:spPr>
          <c:dLbls>
            <c:dLbl>
              <c:idx val="0"/>
              <c:layout>
                <c:manualLayout>
                  <c:x val="1.7405593499901506E-3"/>
                  <c:y val="6.26601323058002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Foglio1!$B$2:$B$5</c:f>
              <c:numCache>
                <c:formatCode>General</c:formatCode>
                <c:ptCount val="4"/>
                <c:pt idx="0">
                  <c:v>4.3</c:v>
                </c:pt>
                <c:pt idx="1">
                  <c:v>2.5</c:v>
                </c:pt>
                <c:pt idx="2">
                  <c:v>3.5</c:v>
                </c:pt>
                <c:pt idx="3">
                  <c:v>4.5</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0-150E-CB4F-BC41-BB347F5BBE1B}"/>
            </c:ext>
          </c:extLst>
        </c:ser>
        <c:ser>
          <c:idx val="1"/>
          <c:order val="1"/>
          <c:tx>
            <c:strRef>
              <c:f>Foglio1!$C$1</c:f>
              <c:strCache>
                <c:ptCount val="1"/>
                <c:pt idx="0">
                  <c:v>Serie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bg1"/>
              </a:solidFill>
            </a:ln>
            <a:effectLst/>
          </c:spPr>
          <c:dLbls>
            <c:dLbl>
              <c:idx val="0"/>
              <c:layout>
                <c:manualLayout>
                  <c:x val="2.7848949599842632E-2"/>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0E-CB4F-BC41-BB347F5BBE1B}"/>
                </c:ext>
              </c:extLst>
            </c:dLbl>
            <c:dLbl>
              <c:idx val="3"/>
              <c:layout>
                <c:manualLayout>
                  <c:x val="-2.4367830899862331E-2"/>
                  <c:y val="-4.7864825906155274E-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1-150E-CB4F-BC41-BB347F5BBE1B}"/>
            </c:ext>
          </c:extLst>
        </c:ser>
        <c:dLbls>
          <c:showLegendKey val="0"/>
          <c:showVal val="0"/>
          <c:showCatName val="0"/>
          <c:showSerName val="0"/>
          <c:showPercent val="0"/>
          <c:showBubbleSize val="0"/>
        </c:dLbls>
        <c:axId val="952387504"/>
        <c:axId val="952963280"/>
      </c:areaChart>
      <c:barChart>
        <c:barDir val="col"/>
        <c:grouping val="clustered"/>
        <c:varyColors val="0"/>
        <c:ser>
          <c:idx val="2"/>
          <c:order val="2"/>
          <c:tx>
            <c:strRef>
              <c:f>Foglio1!$D$1</c:f>
              <c:strCache>
                <c:ptCount val="1"/>
                <c:pt idx="0">
                  <c:v>Serie 3</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solidFill>
                <a:schemeClr val="bg1"/>
              </a:solidFill>
            </a:ln>
            <a:effectLst/>
          </c:spPr>
          <c:invertIfNegative val="0"/>
          <c:dLbls>
            <c:dLbl>
              <c:idx val="0"/>
              <c:layout>
                <c:manualLayout>
                  <c:x val="2.7848949599842663E-2"/>
                  <c:y val="-2.61083884607502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0E-CB4F-BC41-BB347F5BBE1B}"/>
                </c:ext>
              </c:extLst>
            </c:dLbl>
            <c:dLbl>
              <c:idx val="3"/>
              <c:layout>
                <c:manualLayout>
                  <c:x val="-2.0886712199882126E-2"/>
                  <c:y val="2.6109416350059153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4.1843046773763604E-2"/>
                      <c:h val="5.1185598366231613E-2"/>
                    </c:manualLayout>
                  </c15:layout>
                </c:ext>
                <c:ext xmlns:c16="http://schemas.microsoft.com/office/drawing/2014/chart" uri="{C3380CC4-5D6E-409C-BE32-E72D297353CC}">
                  <c16:uniqueId val="{00000007-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Foglio1!$D$2:$D$5</c:f>
              <c:numCache>
                <c:formatCode>General</c:formatCode>
                <c:ptCount val="4"/>
                <c:pt idx="0">
                  <c:v>2</c:v>
                </c:pt>
                <c:pt idx="1">
                  <c:v>2</c:v>
                </c:pt>
                <c:pt idx="2">
                  <c:v>3</c:v>
                </c:pt>
                <c:pt idx="3">
                  <c:v>5</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2-150E-CB4F-BC41-BB347F5BBE1B}"/>
            </c:ext>
          </c:extLst>
        </c:ser>
        <c:dLbls>
          <c:showLegendKey val="0"/>
          <c:showVal val="0"/>
          <c:showCatName val="1"/>
          <c:showSerName val="0"/>
          <c:showPercent val="1"/>
          <c:showBubbleSize val="0"/>
        </c:dLbls>
        <c:gapWidth val="100"/>
        <c:axId val="952387504"/>
        <c:axId val="952963280"/>
      </c:barChart>
      <c:catAx>
        <c:axId val="95238750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crossAx val="952963280"/>
        <c:crosses val="autoZero"/>
        <c:auto val="1"/>
        <c:lblAlgn val="ctr"/>
        <c:lblOffset val="100"/>
        <c:noMultiLvlLbl val="0"/>
      </c:catAx>
      <c:valAx>
        <c:axId val="9529632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crossAx val="95238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85">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27" name="Shape 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34"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p:spTree>
      <p:nvGrpSpPr>
        <p:cNvPr id="41" name="Shape 4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42" name="Shape 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57" name="Shape 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3.png"/><Relationship Id="rId13" Type="http://schemas.openxmlformats.org/officeDocument/2006/relationships/slideLayout" Target="../slideLayouts/slideLayout1.xml"/><Relationship Id="rId12" Type="http://schemas.openxmlformats.org/officeDocument/2006/relationships/image" Target="../media/image14.png"/><Relationship Id="rId1" Type="http://schemas.openxmlformats.org/officeDocument/2006/relationships/image" Target="../media/image23.png"/><Relationship Id="rId2" Type="http://schemas.openxmlformats.org/officeDocument/2006/relationships/image" Target="../media/image19.png"/><Relationship Id="rId3" Type="http://schemas.openxmlformats.org/officeDocument/2006/relationships/image" Target="../media/image12.jpg"/><Relationship Id="rId4" Type="http://schemas.openxmlformats.org/officeDocument/2006/relationships/image" Target="../media/image13.jpg"/><Relationship Id="rId9" Type="http://schemas.openxmlformats.org/officeDocument/2006/relationships/image" Target="../media/image6.png"/><Relationship Id="rId14" Type="http://schemas.openxmlformats.org/officeDocument/2006/relationships/theme" Target="../theme/theme3.xml"/><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1.png"/><Relationship Id="rId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image" Target="../media/image13.jpg"/><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5.xml"/><Relationship Id="rId1" Type="http://schemas.openxmlformats.org/officeDocument/2006/relationships/image" Target="../media/image20.png"/><Relationship Id="rId2" Type="http://schemas.openxmlformats.org/officeDocument/2006/relationships/image" Target="../media/image24.png"/><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Immagine che contiene schermata, design&#10;&#10;Descrizione generata automaticamente" id="10" name="Google Shape;10;p7"/>
          <p:cNvPicPr preferRelativeResize="0"/>
          <p:nvPr/>
        </p:nvPicPr>
        <p:blipFill rotWithShape="1">
          <a:blip r:embed="rId1">
            <a:alphaModFix/>
          </a:blip>
          <a:srcRect b="11865" l="268" r="-267" t="60408"/>
          <a:stretch/>
        </p:blipFill>
        <p:spPr>
          <a:xfrm>
            <a:off x="219736" y="3751499"/>
            <a:ext cx="11784073" cy="1837726"/>
          </a:xfrm>
          <a:prstGeom prst="rect">
            <a:avLst/>
          </a:prstGeom>
          <a:noFill/>
          <a:ln>
            <a:noFill/>
          </a:ln>
        </p:spPr>
      </p:pic>
      <p:sp>
        <p:nvSpPr>
          <p:cNvPr id="11" name="Google Shape;11;p7"/>
          <p:cNvSpPr txBox="1"/>
          <p:nvPr/>
        </p:nvSpPr>
        <p:spPr>
          <a:xfrm>
            <a:off x="1523999" y="2153367"/>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b="0" i="0" lang="it-IT" sz="4700" u="none" cap="none" strike="noStrike">
                <a:solidFill>
                  <a:schemeClr val="dk1"/>
                </a:solidFill>
                <a:latin typeface="Helvetica Neue"/>
                <a:ea typeface="Helvetica Neue"/>
                <a:cs typeface="Helvetica Neue"/>
                <a:sym typeface="Helvetica Neue"/>
              </a:rPr>
              <a:t>LIFE BE-WoodEN</a:t>
            </a:r>
            <a:endParaRPr b="0" i="0" sz="47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b="0" i="0" lang="it-IT" sz="1100" u="none" cap="none" strike="noStrike">
                <a:solidFill>
                  <a:schemeClr val="dk1"/>
                </a:solidFill>
                <a:latin typeface="Helvetica Neue"/>
                <a:ea typeface="Helvetica Neue"/>
                <a:cs typeface="Helvetica Neue"/>
                <a:sym typeface="Helvetica Neue"/>
              </a:rPr>
              <a:t>Buildings and Education in Wood Ecosystem for the New European Bauhaus</a:t>
            </a:r>
            <a:endParaRPr b="0" i="0" sz="11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b="0" i="0" lang="it-IT" sz="1400" u="none" cap="none" strike="noStrike">
                <a:solidFill>
                  <a:schemeClr val="dk1"/>
                </a:solidFill>
                <a:latin typeface="Helvetica Neue"/>
                <a:ea typeface="Helvetica Neue"/>
                <a:cs typeface="Helvetica Neue"/>
                <a:sym typeface="Helvetica Neue"/>
              </a:rPr>
              <a:t>Project Number 101148077</a:t>
            </a:r>
            <a:endParaRPr/>
          </a:p>
        </p:txBody>
      </p:sp>
      <p:sp>
        <p:nvSpPr>
          <p:cNvPr id="12" name="Google Shape;12;p7"/>
          <p:cNvSpPr txBox="1"/>
          <p:nvPr/>
        </p:nvSpPr>
        <p:spPr>
          <a:xfrm>
            <a:off x="323840" y="5731087"/>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400" u="none" cap="none" strike="noStrike">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13" name="Google Shape;13;p7"/>
          <p:cNvPicPr preferRelativeResize="0"/>
          <p:nvPr/>
        </p:nvPicPr>
        <p:blipFill rotWithShape="1">
          <a:blip r:embed="rId2">
            <a:alphaModFix/>
          </a:blip>
          <a:srcRect b="0" l="0" r="0" t="0"/>
          <a:stretch/>
        </p:blipFill>
        <p:spPr>
          <a:xfrm>
            <a:off x="9373946" y="295253"/>
            <a:ext cx="2417846" cy="766354"/>
          </a:xfrm>
          <a:prstGeom prst="rect">
            <a:avLst/>
          </a:prstGeom>
          <a:noFill/>
          <a:ln>
            <a:noFill/>
          </a:ln>
        </p:spPr>
      </p:pic>
      <p:pic>
        <p:nvPicPr>
          <p:cNvPr descr="Immagine che contiene Carattere, testo, logo, simbolo&#10;&#10;Descrizione generata automaticamente" id="14" name="Google Shape;14;p7"/>
          <p:cNvPicPr preferRelativeResize="0"/>
          <p:nvPr/>
        </p:nvPicPr>
        <p:blipFill rotWithShape="1">
          <a:blip r:embed="rId3">
            <a:alphaModFix/>
          </a:blip>
          <a:srcRect b="0" l="0" r="0" t="0"/>
          <a:stretch/>
        </p:blipFill>
        <p:spPr>
          <a:xfrm>
            <a:off x="5580267" y="159515"/>
            <a:ext cx="1011879" cy="1062937"/>
          </a:xfrm>
          <a:prstGeom prst="rect">
            <a:avLst/>
          </a:prstGeom>
          <a:noFill/>
          <a:ln>
            <a:noFill/>
          </a:ln>
        </p:spPr>
      </p:pic>
      <p:cxnSp>
        <p:nvCxnSpPr>
          <p:cNvPr id="15" name="Google Shape;15;p7"/>
          <p:cNvCxnSpPr/>
          <p:nvPr/>
        </p:nvCxnSpPr>
        <p:spPr>
          <a:xfrm>
            <a:off x="219736" y="1309701"/>
            <a:ext cx="11696961"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Elementi grafici, Carattere, grafica, design&#10;&#10;Descrizione generata automaticamente" id="16" name="Google Shape;16;p7"/>
          <p:cNvPicPr preferRelativeResize="0"/>
          <p:nvPr/>
        </p:nvPicPr>
        <p:blipFill rotWithShape="1">
          <a:blip r:embed="rId4">
            <a:alphaModFix/>
          </a:blip>
          <a:srcRect b="0" l="0" r="0" t="0"/>
          <a:stretch/>
        </p:blipFill>
        <p:spPr>
          <a:xfrm>
            <a:off x="424915" y="265508"/>
            <a:ext cx="1410264" cy="792797"/>
          </a:xfrm>
          <a:prstGeom prst="rect">
            <a:avLst/>
          </a:prstGeom>
          <a:noFill/>
          <a:ln>
            <a:noFill/>
          </a:ln>
        </p:spPr>
      </p:pic>
      <p:pic>
        <p:nvPicPr>
          <p:cNvPr descr="Immagine che contiene nero, oscurità&#10;&#10;Descrizione generata automaticamente" id="17" name="Google Shape;17;p7"/>
          <p:cNvPicPr preferRelativeResize="0"/>
          <p:nvPr/>
        </p:nvPicPr>
        <p:blipFill rotWithShape="1">
          <a:blip r:embed="rId5">
            <a:alphaModFix/>
          </a:blip>
          <a:srcRect b="0" l="0" r="0" t="0"/>
          <a:stretch/>
        </p:blipFill>
        <p:spPr>
          <a:xfrm>
            <a:off x="432975" y="6069050"/>
            <a:ext cx="2826320" cy="523442"/>
          </a:xfrm>
          <a:prstGeom prst="rect">
            <a:avLst/>
          </a:prstGeom>
          <a:noFill/>
          <a:ln>
            <a:noFill/>
          </a:ln>
        </p:spPr>
      </p:pic>
      <p:pic>
        <p:nvPicPr>
          <p:cNvPr descr="Immagine che contiene simbolo, logo, bandiera, emblema&#10;&#10;Descrizione generata automaticamente" id="18" name="Google Shape;18;p7"/>
          <p:cNvPicPr preferRelativeResize="0"/>
          <p:nvPr/>
        </p:nvPicPr>
        <p:blipFill rotWithShape="1">
          <a:blip r:embed="rId6">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9" name="Google Shape;19;p7"/>
          <p:cNvPicPr preferRelativeResize="0"/>
          <p:nvPr/>
        </p:nvPicPr>
        <p:blipFill rotWithShape="1">
          <a:blip r:embed="rId7">
            <a:alphaModFix/>
          </a:blip>
          <a:srcRect b="0" l="0" r="0" t="0"/>
          <a:stretch/>
        </p:blipFill>
        <p:spPr>
          <a:xfrm>
            <a:off x="5069075" y="6188041"/>
            <a:ext cx="767871" cy="293468"/>
          </a:xfrm>
          <a:prstGeom prst="rect">
            <a:avLst/>
          </a:prstGeom>
          <a:noFill/>
          <a:ln>
            <a:noFill/>
          </a:ln>
        </p:spPr>
      </p:pic>
      <p:pic>
        <p:nvPicPr>
          <p:cNvPr id="20" name="Google Shape;20;p7"/>
          <p:cNvPicPr preferRelativeResize="0"/>
          <p:nvPr/>
        </p:nvPicPr>
        <p:blipFill rotWithShape="1">
          <a:blip r:embed="rId8">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21" name="Google Shape;21;p7"/>
          <p:cNvPicPr preferRelativeResize="0"/>
          <p:nvPr/>
        </p:nvPicPr>
        <p:blipFill rotWithShape="1">
          <a:blip r:embed="rId9">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22" name="Google Shape;22;p7"/>
          <p:cNvPicPr preferRelativeResize="0"/>
          <p:nvPr/>
        </p:nvPicPr>
        <p:blipFill rotWithShape="1">
          <a:blip r:embed="rId10">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23" name="Google Shape;23;p7"/>
          <p:cNvPicPr preferRelativeResize="0"/>
          <p:nvPr/>
        </p:nvPicPr>
        <p:blipFill rotWithShape="1">
          <a:blip r:embed="rId11">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24" name="Google Shape;24;p7"/>
          <p:cNvPicPr preferRelativeResize="0"/>
          <p:nvPr/>
        </p:nvPicPr>
        <p:blipFill rotWithShape="1">
          <a:blip r:embed="rId12">
            <a:alphaModFix/>
          </a:blip>
          <a:srcRect b="0" l="0" r="0" t="0"/>
          <a:stretch/>
        </p:blipFill>
        <p:spPr>
          <a:xfrm>
            <a:off x="11378244" y="5998156"/>
            <a:ext cx="413548" cy="573736"/>
          </a:xfrm>
          <a:prstGeom prst="rect">
            <a:avLst/>
          </a:prstGeom>
          <a:noFill/>
          <a:ln>
            <a:noFill/>
          </a:ln>
        </p:spPr>
      </p:pic>
      <p:cxnSp>
        <p:nvCxnSpPr>
          <p:cNvPr id="25" name="Google Shape;25;p7"/>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26" name="Google Shape;26;p7"/>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Partners</a:t>
            </a:r>
            <a:endParaRPr/>
          </a:p>
        </p:txBody>
      </p:sp>
    </p:spTree>
  </p:cSld>
  <p:clrMap accent1="accent1" accent2="accent2" accent3="accent3" accent4="accent4" accent5="accent5" accent6="accent6" bg1="lt1" bg2="dk2" tx1="dk1" tx2="lt2" folHlink="folHlink" hlink="hlink"/>
  <p:sldLayoutIdLst>
    <p:sldLayoutId id="214748364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pic>
        <p:nvPicPr>
          <p:cNvPr descr="Immagine che contiene Carattere, testo, logo, simbolo&#10;&#10;Descrizione generata automaticamente" id="29" name="Google Shape;29;p9"/>
          <p:cNvPicPr preferRelativeResize="0"/>
          <p:nvPr/>
        </p:nvPicPr>
        <p:blipFill rotWithShape="1">
          <a:blip r:embed="rId1">
            <a:alphaModFix/>
          </a:blip>
          <a:srcRect b="0" l="0" r="0" t="0"/>
          <a:stretch/>
        </p:blipFill>
        <p:spPr>
          <a:xfrm>
            <a:off x="5580267" y="156047"/>
            <a:ext cx="1011879" cy="1062937"/>
          </a:xfrm>
          <a:prstGeom prst="rect">
            <a:avLst/>
          </a:prstGeom>
          <a:noFill/>
          <a:ln>
            <a:noFill/>
          </a:ln>
        </p:spPr>
      </p:pic>
      <p:pic>
        <p:nvPicPr>
          <p:cNvPr descr="Immagine che contiene Elementi grafici, Carattere, grafica, design&#10;&#10;Descrizione generata automaticamente" id="30" name="Google Shape;30;p9"/>
          <p:cNvPicPr preferRelativeResize="0"/>
          <p:nvPr/>
        </p:nvPicPr>
        <p:blipFill rotWithShape="1">
          <a:blip r:embed="rId2">
            <a:alphaModFix/>
          </a:blip>
          <a:srcRect b="0" l="0" r="0" t="0"/>
          <a:stretch/>
        </p:blipFill>
        <p:spPr>
          <a:xfrm>
            <a:off x="424915" y="260493"/>
            <a:ext cx="1410264" cy="792797"/>
          </a:xfrm>
          <a:prstGeom prst="rect">
            <a:avLst/>
          </a:prstGeom>
          <a:noFill/>
          <a:ln>
            <a:noFill/>
          </a:ln>
        </p:spPr>
      </p:pic>
      <p:cxnSp>
        <p:nvCxnSpPr>
          <p:cNvPr id="31" name="Google Shape;31;p9"/>
          <p:cNvCxnSpPr/>
          <p:nvPr/>
        </p:nvCxnSpPr>
        <p:spPr>
          <a:xfrm>
            <a:off x="219736" y="1309701"/>
            <a:ext cx="11696961"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schermata, Elementi grafici, grafica&#10;&#10;Descrizione generata automaticamente" id="32" name="Google Shape;32;p9"/>
          <p:cNvPicPr preferRelativeResize="0"/>
          <p:nvPr/>
        </p:nvPicPr>
        <p:blipFill rotWithShape="1">
          <a:blip r:embed="rId3">
            <a:alphaModFix/>
          </a:blip>
          <a:srcRect b="0" l="0" r="0" t="0"/>
          <a:stretch/>
        </p:blipFill>
        <p:spPr>
          <a:xfrm>
            <a:off x="9373946" y="295253"/>
            <a:ext cx="2417846" cy="766354"/>
          </a:xfrm>
          <a:prstGeom prst="rect">
            <a:avLst/>
          </a:prstGeom>
          <a:noFill/>
          <a:ln>
            <a:noFill/>
          </a:ln>
        </p:spPr>
      </p:pic>
      <p:pic>
        <p:nvPicPr>
          <p:cNvPr descr="Immagine che contiene schermata, design&#10;&#10;Descrizione generata automaticamente" id="33" name="Google Shape;33;p9"/>
          <p:cNvPicPr preferRelativeResize="0"/>
          <p:nvPr/>
        </p:nvPicPr>
        <p:blipFill rotWithShape="1">
          <a:blip r:embed="rId4">
            <a:alphaModFix/>
          </a:blip>
          <a:srcRect b="17708" l="268" r="-267" t="60409"/>
          <a:stretch/>
        </p:blipFill>
        <p:spPr>
          <a:xfrm>
            <a:off x="219736" y="5112328"/>
            <a:ext cx="11784073" cy="14504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11"/>
          <p:cNvSpPr/>
          <p:nvPr/>
        </p:nvSpPr>
        <p:spPr>
          <a:xfrm flipH="1">
            <a:off x="10638971" y="4579257"/>
            <a:ext cx="1553029" cy="2278743"/>
          </a:xfrm>
          <a:prstGeom prst="rtTriangle">
            <a:avLst/>
          </a:prstGeom>
          <a:solidFill>
            <a:srgbClr val="ECD2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11"/>
          <p:cNvSpPr txBox="1"/>
          <p:nvPr/>
        </p:nvSpPr>
        <p:spPr>
          <a:xfrm>
            <a:off x="11100113" y="6234321"/>
            <a:ext cx="797560" cy="3218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it-IT" sz="2000">
                <a:solidFill>
                  <a:schemeClr val="lt1"/>
                </a:solidFill>
                <a:latin typeface="Arial"/>
                <a:ea typeface="Arial"/>
                <a:cs typeface="Arial"/>
                <a:sym typeface="Arial"/>
              </a:rPr>
              <a:t>‹#›</a:t>
            </a:fld>
            <a:endParaRPr b="0" i="0" sz="2000">
              <a:solidFill>
                <a:schemeClr val="lt1"/>
              </a:solidFill>
              <a:latin typeface="Arial"/>
              <a:ea typeface="Arial"/>
              <a:cs typeface="Arial"/>
              <a:sym typeface="Arial"/>
            </a:endParaRPr>
          </a:p>
        </p:txBody>
      </p:sp>
      <p:sp>
        <p:nvSpPr>
          <p:cNvPr id="38" name="Google Shape;38;p11"/>
          <p:cNvSpPr/>
          <p:nvPr/>
        </p:nvSpPr>
        <p:spPr>
          <a:xfrm>
            <a:off x="0" y="4579257"/>
            <a:ext cx="1553029" cy="2278743"/>
          </a:xfrm>
          <a:prstGeom prst="rtTriangle">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magine che contiene Elementi grafici, Carattere, grafica, design&#10;&#10;Descrizione generata automaticamente" id="39" name="Google Shape;39;p11"/>
          <p:cNvPicPr preferRelativeResize="0"/>
          <p:nvPr/>
        </p:nvPicPr>
        <p:blipFill rotWithShape="1">
          <a:blip r:embed="rId1">
            <a:alphaModFix/>
          </a:blip>
          <a:srcRect b="0" l="0" r="0" t="0"/>
          <a:stretch/>
        </p:blipFill>
        <p:spPr>
          <a:xfrm>
            <a:off x="152400" y="126039"/>
            <a:ext cx="914400" cy="514041"/>
          </a:xfrm>
          <a:prstGeom prst="rect">
            <a:avLst/>
          </a:prstGeom>
          <a:noFill/>
          <a:ln>
            <a:noFill/>
          </a:ln>
        </p:spPr>
      </p:pic>
      <p:cxnSp>
        <p:nvCxnSpPr>
          <p:cNvPr id="40" name="Google Shape;40;p11"/>
          <p:cNvCxnSpPr/>
          <p:nvPr/>
        </p:nvCxnSpPr>
        <p:spPr>
          <a:xfrm>
            <a:off x="152400" y="640080"/>
            <a:ext cx="11595100" cy="0"/>
          </a:xfrm>
          <a:prstGeom prst="straightConnector1">
            <a:avLst/>
          </a:prstGeom>
          <a:noFill/>
          <a:ln cap="flat" cmpd="sng" w="9525">
            <a:solidFill>
              <a:srgbClr val="E0BB87"/>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3" r:id="rId2"/>
    <p:sldLayoutId id="214748365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 name="Shape 43"/>
        <p:cNvGrpSpPr/>
        <p:nvPr/>
      </p:nvGrpSpPr>
      <p:grpSpPr>
        <a:xfrm>
          <a:off x="0" y="0"/>
          <a:ext cx="0" cy="0"/>
          <a:chOff x="0" y="0"/>
          <a:chExt cx="0" cy="0"/>
        </a:xfrm>
      </p:grpSpPr>
      <p:pic>
        <p:nvPicPr>
          <p:cNvPr descr="Immagine che contiene aqua, design&#10;&#10;Descrizione generata automaticamente" id="44" name="Google Shape;44;p14"/>
          <p:cNvPicPr preferRelativeResize="0"/>
          <p:nvPr/>
        </p:nvPicPr>
        <p:blipFill rotWithShape="1">
          <a:blip r:embed="rId1">
            <a:alphaModFix/>
          </a:blip>
          <a:srcRect b="25068" l="0" r="0" t="0"/>
          <a:stretch/>
        </p:blipFill>
        <p:spPr>
          <a:xfrm>
            <a:off x="9756" y="0"/>
            <a:ext cx="13340242" cy="5622740"/>
          </a:xfrm>
          <a:prstGeom prst="rect">
            <a:avLst/>
          </a:prstGeom>
          <a:noFill/>
          <a:ln>
            <a:noFill/>
          </a:ln>
        </p:spPr>
      </p:pic>
      <p:sp>
        <p:nvSpPr>
          <p:cNvPr id="45" name="Google Shape;45;p14"/>
          <p:cNvSpPr txBox="1"/>
          <p:nvPr/>
        </p:nvSpPr>
        <p:spPr>
          <a:xfrm>
            <a:off x="1523999" y="1549850"/>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lang="it-IT" sz="4700">
                <a:solidFill>
                  <a:schemeClr val="dk1"/>
                </a:solidFill>
                <a:latin typeface="Helvetica Neue"/>
                <a:ea typeface="Helvetica Neue"/>
                <a:cs typeface="Helvetica Neue"/>
                <a:sym typeface="Helvetica Neue"/>
              </a:rPr>
              <a:t>LIFE BE-WoodEN</a:t>
            </a:r>
            <a:endParaRPr sz="47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lang="it-IT" sz="1100">
                <a:solidFill>
                  <a:schemeClr val="dk1"/>
                </a:solidFill>
                <a:latin typeface="Helvetica Neue"/>
                <a:ea typeface="Helvetica Neue"/>
                <a:cs typeface="Helvetica Neue"/>
                <a:sym typeface="Helvetica Neue"/>
              </a:rPr>
              <a:t>Buildings and Education in Wood Ecosystem for the New European Bauhaus</a:t>
            </a:r>
            <a:endParaRPr sz="11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t/>
            </a:r>
            <a:endParaRPr b="0" i="0" sz="14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b="0" i="0" lang="it-IT" sz="1400">
                <a:solidFill>
                  <a:schemeClr val="dk1"/>
                </a:solidFill>
                <a:latin typeface="Helvetica Neue"/>
                <a:ea typeface="Helvetica Neue"/>
                <a:cs typeface="Helvetica Neue"/>
                <a:sym typeface="Helvetica Neue"/>
              </a:rPr>
              <a:t>Project Acronym: </a:t>
            </a:r>
            <a:r>
              <a:rPr b="0" i="0" lang="it-IT" sz="1400" u="none" strike="noStrike">
                <a:solidFill>
                  <a:schemeClr val="dk1"/>
                </a:solidFill>
                <a:latin typeface="Helvetica Neue"/>
                <a:ea typeface="Helvetica Neue"/>
                <a:cs typeface="Helvetica Neue"/>
                <a:sym typeface="Helvetica Neue"/>
              </a:rPr>
              <a:t>LIFE23-PRE-IT-LIFE BE-WoodEN</a:t>
            </a:r>
            <a:endParaRPr b="0" i="0" sz="1400" u="none" strike="noStrike">
              <a:solidFill>
                <a:schemeClr val="dk1"/>
              </a:solidFill>
              <a:latin typeface="Helvetica Neue"/>
              <a:ea typeface="Helvetica Neue"/>
              <a:cs typeface="Helvetica Neue"/>
              <a:sym typeface="Helvetica Neue"/>
            </a:endParaRPr>
          </a:p>
        </p:txBody>
      </p:sp>
      <p:sp>
        <p:nvSpPr>
          <p:cNvPr id="46" name="Google Shape;46;p14"/>
          <p:cNvSpPr txBox="1"/>
          <p:nvPr/>
        </p:nvSpPr>
        <p:spPr>
          <a:xfrm>
            <a:off x="319181" y="5726198"/>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Leader</a:t>
            </a:r>
            <a:endParaRPr/>
          </a:p>
        </p:txBody>
      </p:sp>
      <p:pic>
        <p:nvPicPr>
          <p:cNvPr descr="Immagine che contiene simbolo, logo, bandiera, emblema&#10;&#10;Descrizione generata automaticamente" id="47" name="Google Shape;47;p14"/>
          <p:cNvPicPr preferRelativeResize="0"/>
          <p:nvPr/>
        </p:nvPicPr>
        <p:blipFill rotWithShape="1">
          <a:blip r:embed="rId2">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48" name="Google Shape;48;p14"/>
          <p:cNvPicPr preferRelativeResize="0"/>
          <p:nvPr/>
        </p:nvPicPr>
        <p:blipFill rotWithShape="1">
          <a:blip r:embed="rId3">
            <a:alphaModFix/>
          </a:blip>
          <a:srcRect b="0" l="0" r="0" t="0"/>
          <a:stretch/>
        </p:blipFill>
        <p:spPr>
          <a:xfrm>
            <a:off x="5069075" y="6188041"/>
            <a:ext cx="767871" cy="293468"/>
          </a:xfrm>
          <a:prstGeom prst="rect">
            <a:avLst/>
          </a:prstGeom>
          <a:noFill/>
          <a:ln>
            <a:noFill/>
          </a:ln>
        </p:spPr>
      </p:pic>
      <p:pic>
        <p:nvPicPr>
          <p:cNvPr id="49" name="Google Shape;49;p14"/>
          <p:cNvPicPr preferRelativeResize="0"/>
          <p:nvPr/>
        </p:nvPicPr>
        <p:blipFill rotWithShape="1">
          <a:blip r:embed="rId4">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50" name="Google Shape;50;p14"/>
          <p:cNvPicPr preferRelativeResize="0"/>
          <p:nvPr/>
        </p:nvPicPr>
        <p:blipFill rotWithShape="1">
          <a:blip r:embed="rId5">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51" name="Google Shape;51;p14"/>
          <p:cNvPicPr preferRelativeResize="0"/>
          <p:nvPr/>
        </p:nvPicPr>
        <p:blipFill rotWithShape="1">
          <a:blip r:embed="rId6">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52" name="Google Shape;52;p14"/>
          <p:cNvPicPr preferRelativeResize="0"/>
          <p:nvPr/>
        </p:nvPicPr>
        <p:blipFill rotWithShape="1">
          <a:blip r:embed="rId7">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53" name="Google Shape;53;p14"/>
          <p:cNvPicPr preferRelativeResize="0"/>
          <p:nvPr/>
        </p:nvPicPr>
        <p:blipFill rotWithShape="1">
          <a:blip r:embed="rId8">
            <a:alphaModFix/>
          </a:blip>
          <a:srcRect b="0" l="0" r="0" t="0"/>
          <a:stretch/>
        </p:blipFill>
        <p:spPr>
          <a:xfrm>
            <a:off x="11378244" y="5998156"/>
            <a:ext cx="413548" cy="573736"/>
          </a:xfrm>
          <a:prstGeom prst="rect">
            <a:avLst/>
          </a:prstGeom>
          <a:noFill/>
          <a:ln>
            <a:noFill/>
          </a:ln>
        </p:spPr>
      </p:pic>
      <p:cxnSp>
        <p:nvCxnSpPr>
          <p:cNvPr id="54" name="Google Shape;54;p14"/>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55" name="Google Shape;55;p14"/>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Partners</a:t>
            </a:r>
            <a:endParaRPr/>
          </a:p>
        </p:txBody>
      </p:sp>
      <p:pic>
        <p:nvPicPr>
          <p:cNvPr descr="Immagine che contiene nero, oscurità&#10;&#10;Descrizione generata automaticamente" id="56" name="Google Shape;56;p14"/>
          <p:cNvPicPr preferRelativeResize="0"/>
          <p:nvPr/>
        </p:nvPicPr>
        <p:blipFill rotWithShape="1">
          <a:blip r:embed="rId9">
            <a:alphaModFix/>
          </a:blip>
          <a:srcRect b="0" l="0" r="0" t="0"/>
          <a:stretch/>
        </p:blipFill>
        <p:spPr>
          <a:xfrm>
            <a:off x="432975" y="6069050"/>
            <a:ext cx="2826320" cy="5234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lifebewooden.unige.i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nvSpPr>
        <p:spPr>
          <a:xfrm>
            <a:off x="838200" y="1920248"/>
            <a:ext cx="10515600" cy="4351338"/>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1200"/>
              </a:spcBef>
              <a:spcAft>
                <a:spcPts val="0"/>
              </a:spcAft>
              <a:buClr>
                <a:schemeClr val="dk1"/>
              </a:buClr>
              <a:buSzPts val="1100"/>
              <a:buFont typeface="Arial"/>
              <a:buNone/>
            </a:pPr>
            <a:r>
              <a:rPr lang="it-IT" sz="2800">
                <a:solidFill>
                  <a:schemeClr val="dk1"/>
                </a:solidFill>
                <a:latin typeface="Helvetica Neue"/>
                <a:ea typeface="Helvetica Neue"/>
                <a:cs typeface="Helvetica Neue"/>
                <a:sym typeface="Helvetica Neue"/>
              </a:rPr>
              <a:t>TITLE OF THE PRESENTATION</a:t>
            </a:r>
            <a:endParaRPr/>
          </a:p>
          <a:p>
            <a:pPr indent="0" lvl="0" marL="0" marR="0" rtl="0" algn="ctr">
              <a:lnSpc>
                <a:spcPct val="115000"/>
              </a:lnSpc>
              <a:spcBef>
                <a:spcPts val="1200"/>
              </a:spcBef>
              <a:spcAft>
                <a:spcPts val="0"/>
              </a:spcAft>
              <a:buClr>
                <a:schemeClr val="dk1"/>
              </a:buClr>
              <a:buSzPts val="1100"/>
              <a:buFont typeface="Arial"/>
              <a:buNone/>
            </a:pPr>
            <a:r>
              <a:t/>
            </a:r>
            <a:endParaRPr sz="2800">
              <a:solidFill>
                <a:schemeClr val="dk1"/>
              </a:solidFill>
              <a:latin typeface="Helvetica Neue"/>
              <a:ea typeface="Helvetica Neue"/>
              <a:cs typeface="Helvetica Neue"/>
              <a:sym typeface="Helvetica Neue"/>
            </a:endParaRPr>
          </a:p>
          <a:p>
            <a:pPr indent="0" lvl="0" marL="0" marR="0" rtl="0" algn="ctr">
              <a:lnSpc>
                <a:spcPct val="0"/>
              </a:lnSpc>
              <a:spcBef>
                <a:spcPts val="1200"/>
              </a:spcBef>
              <a:spcAft>
                <a:spcPts val="0"/>
              </a:spcAft>
              <a:buClr>
                <a:schemeClr val="dk1"/>
              </a:buClr>
              <a:buSzPts val="1100"/>
              <a:buFont typeface="Arial"/>
              <a:buNone/>
            </a:pPr>
            <a:r>
              <a:rPr i="1" lang="it-IT" sz="1800">
                <a:solidFill>
                  <a:schemeClr val="dk1"/>
                </a:solidFill>
                <a:latin typeface="Helvetica Neue"/>
                <a:ea typeface="Helvetica Neue"/>
                <a:cs typeface="Helvetica Neue"/>
                <a:sym typeface="Helvetica Neue"/>
              </a:rPr>
              <a:t>Name of the Partner</a:t>
            </a:r>
            <a:endParaRPr/>
          </a:p>
          <a:p>
            <a:pPr indent="0" lvl="0" marL="0" marR="0" rtl="0" algn="ctr">
              <a:lnSpc>
                <a:spcPct val="0"/>
              </a:lnSpc>
              <a:spcBef>
                <a:spcPts val="2400"/>
              </a:spcBef>
              <a:spcAft>
                <a:spcPts val="0"/>
              </a:spcAft>
              <a:buClr>
                <a:schemeClr val="dk1"/>
              </a:buClr>
              <a:buSzPts val="1100"/>
              <a:buFont typeface="Arial"/>
              <a:buNone/>
            </a:pPr>
            <a:r>
              <a:t/>
            </a:r>
            <a:endParaRPr i="1" sz="1800">
              <a:solidFill>
                <a:schemeClr val="dk1"/>
              </a:solidFill>
              <a:latin typeface="Helvetica Neue"/>
              <a:ea typeface="Helvetica Neue"/>
              <a:cs typeface="Helvetica Neue"/>
              <a:sym typeface="Helvetica Neue"/>
            </a:endParaRPr>
          </a:p>
          <a:p>
            <a:pPr indent="0" lvl="0" marL="0" marR="0" rtl="0" algn="ctr">
              <a:lnSpc>
                <a:spcPct val="0"/>
              </a:lnSpc>
              <a:spcBef>
                <a:spcPts val="2400"/>
              </a:spcBef>
              <a:spcAft>
                <a:spcPts val="0"/>
              </a:spcAft>
              <a:buClr>
                <a:schemeClr val="dk1"/>
              </a:buClr>
              <a:buSzPts val="1100"/>
              <a:buFont typeface="Arial"/>
              <a:buNone/>
            </a:pPr>
            <a:r>
              <a:rPr b="1" lang="it-IT" sz="2000">
                <a:solidFill>
                  <a:schemeClr val="dk1"/>
                </a:solidFill>
                <a:latin typeface="Helvetica Neue"/>
                <a:ea typeface="Helvetica Neue"/>
                <a:cs typeface="Helvetica Neue"/>
                <a:sym typeface="Helvetica Neue"/>
              </a:rPr>
              <a:t>Event</a:t>
            </a:r>
            <a:endParaRPr/>
          </a:p>
          <a:p>
            <a:pPr indent="0" lvl="0" marL="0" marR="0" rtl="0" algn="ctr">
              <a:lnSpc>
                <a:spcPct val="0"/>
              </a:lnSpc>
              <a:spcBef>
                <a:spcPts val="2400"/>
              </a:spcBef>
              <a:spcAft>
                <a:spcPts val="0"/>
              </a:spcAft>
              <a:buClr>
                <a:schemeClr val="dk1"/>
              </a:buClr>
              <a:buSzPts val="1100"/>
              <a:buFont typeface="Arial"/>
              <a:buNone/>
            </a:pPr>
            <a:r>
              <a:rPr lang="it-IT" sz="1800">
                <a:solidFill>
                  <a:schemeClr val="dk1"/>
                </a:solidFill>
                <a:latin typeface="Helvetica Neue"/>
                <a:ea typeface="Helvetica Neue"/>
                <a:cs typeface="Helvetica Neue"/>
                <a:sym typeface="Helvetica Neue"/>
              </a:rPr>
              <a:t>Milan, 02/05/2024</a:t>
            </a:r>
            <a:endParaRPr/>
          </a:p>
          <a:p>
            <a:pPr indent="0" lvl="0" marL="0" marR="0" rtl="0" algn="ctr">
              <a:lnSpc>
                <a:spcPct val="115000"/>
              </a:lnSpc>
              <a:spcBef>
                <a:spcPts val="2400"/>
              </a:spcBef>
              <a:spcAft>
                <a:spcPts val="0"/>
              </a:spcAft>
              <a:buClr>
                <a:schemeClr val="dk1"/>
              </a:buClr>
              <a:buSzPts val="1100"/>
              <a:buFont typeface="Arial"/>
              <a:buNone/>
            </a:pPr>
            <a:r>
              <a:t/>
            </a:r>
            <a:endParaRPr sz="3000">
              <a:solidFill>
                <a:srgbClr val="077634"/>
              </a:solidFill>
              <a:latin typeface="Poppins SemiBold"/>
              <a:ea typeface="Poppins SemiBold"/>
              <a:cs typeface="Poppins SemiBold"/>
              <a:sym typeface="Poppins SemiBold"/>
            </a:endParaRPr>
          </a:p>
          <a:p>
            <a:pPr indent="0" lvl="0" marL="0" marR="0" rtl="0" algn="ctr">
              <a:lnSpc>
                <a:spcPct val="115000"/>
              </a:lnSpc>
              <a:spcBef>
                <a:spcPts val="2400"/>
              </a:spcBef>
              <a:spcAft>
                <a:spcPts val="1200"/>
              </a:spcAft>
              <a:buClr>
                <a:schemeClr val="dk1"/>
              </a:buClr>
              <a:buSzPts val="1100"/>
              <a:buFont typeface="Arial"/>
              <a:buNone/>
            </a:pPr>
            <a:r>
              <a:t/>
            </a:r>
            <a:endParaRPr sz="3000">
              <a:solidFill>
                <a:srgbClr val="077634"/>
              </a:solidFill>
              <a:latin typeface="Poppins SemiBold"/>
              <a:ea typeface="Poppins SemiBold"/>
              <a:cs typeface="Poppins SemiBold"/>
              <a:sym typeface="Poppi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nvSpPr>
        <p:spPr>
          <a:xfrm>
            <a:off x="3048000" y="1514607"/>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TITLE OF THE PRESENTATION</a:t>
            </a:r>
            <a:endParaRPr/>
          </a:p>
        </p:txBody>
      </p:sp>
      <p:sp>
        <p:nvSpPr>
          <p:cNvPr id="72" name="Google Shape;72;p3"/>
          <p:cNvSpPr txBox="1"/>
          <p:nvPr/>
        </p:nvSpPr>
        <p:spPr>
          <a:xfrm>
            <a:off x="1582057" y="2496457"/>
            <a:ext cx="9405257"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600" u="none" strike="noStrike">
                <a:solidFill>
                  <a:srgbClr val="333333"/>
                </a:solidFill>
                <a:latin typeface="Helvetica Neue"/>
                <a:ea typeface="Helvetica Neue"/>
                <a:cs typeface="Helvetica Neue"/>
                <a:sym typeface="Helvetica Neue"/>
              </a:rPr>
              <a:t>Un</a:t>
            </a:r>
            <a:r>
              <a:rPr b="1" i="0" lang="it-IT" sz="1600" u="none" strike="noStrike">
                <a:solidFill>
                  <a:srgbClr val="333333"/>
                </a:solidFill>
                <a:latin typeface="Helvetica Neue"/>
                <a:ea typeface="Helvetica Neue"/>
                <a:cs typeface="Helvetica Neue"/>
                <a:sym typeface="Helvetica Neue"/>
              </a:rPr>
              <a:t> colpo tremendo alla credibilità dei reali</a:t>
            </a:r>
            <a:r>
              <a:rPr b="0" i="0" lang="it-IT" sz="1600" u="none" strike="noStrike">
                <a:solidFill>
                  <a:srgbClr val="333333"/>
                </a:solidFill>
                <a:latin typeface="Helvetica Neue"/>
                <a:ea typeface="Helvetica Neue"/>
                <a:cs typeface="Helvetica Neue"/>
                <a:sym typeface="Helvetica Neue"/>
              </a:rPr>
              <a:t>, considerate tutte le speculazioni sul vero stato di salute di Kate: ma adesso è lei che si prende la colpa, affermando che «come molti fotografi dilettanti, occasionalmente faccio esperimenti con l’editing. Voglio esprimere le mie scuse per ogni confusione che la foto di famiglia, condivisa ieri, ha causato». </a:t>
            </a:r>
            <a:br>
              <a:rPr lang="it-IT" sz="1600">
                <a:solidFill>
                  <a:schemeClr val="dk1"/>
                </a:solidFill>
                <a:latin typeface="Helvetica Neue"/>
                <a:ea typeface="Helvetica Neue"/>
                <a:cs typeface="Helvetica Neue"/>
                <a:sym typeface="Helvetica Neue"/>
              </a:rPr>
            </a:br>
            <a:br>
              <a:rPr lang="it-IT" sz="1600">
                <a:solidFill>
                  <a:schemeClr val="dk1"/>
                </a:solidFill>
                <a:latin typeface="Helvetica Neue"/>
                <a:ea typeface="Helvetica Neue"/>
                <a:cs typeface="Helvetica Neue"/>
                <a:sym typeface="Helvetica Neue"/>
              </a:rPr>
            </a:br>
            <a:r>
              <a:rPr b="0" i="0" lang="it-IT" sz="1600" u="none" strike="noStrike">
                <a:solidFill>
                  <a:srgbClr val="333333"/>
                </a:solidFill>
                <a:latin typeface="Helvetica Neue"/>
                <a:ea typeface="Helvetica Neue"/>
                <a:cs typeface="Helvetica Neue"/>
                <a:sym typeface="Helvetica Neue"/>
              </a:rPr>
              <a:t>Fonti del Palazzo hanno sottolineato che si trattava di «una foto amatoriale scattata dal principe William» e che la coppia reale voleva offrire una immagin</a:t>
            </a:r>
            <a:endParaRPr b="0" i="0" sz="16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t/>
            </a:r>
            <a:endParaRPr sz="1600">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b="0" i="0" lang="it-IT" sz="1600" u="none" strike="noStrike">
                <a:solidFill>
                  <a:srgbClr val="333333"/>
                </a:solidFill>
                <a:latin typeface="Helvetica Neue"/>
                <a:ea typeface="Helvetica Neue"/>
                <a:cs typeface="Helvetica Neue"/>
                <a:sym typeface="Helvetica Neue"/>
              </a:rPr>
              <a:t> «informale», rispetto alla quale sono stati fatti solo dei «ritocchi minori». </a:t>
            </a:r>
            <a:br>
              <a:rPr lang="it-IT" sz="1600">
                <a:solidFill>
                  <a:schemeClr val="dk1"/>
                </a:solidFill>
                <a:latin typeface="Helvetica Neue"/>
                <a:ea typeface="Helvetica Neue"/>
                <a:cs typeface="Helvetica Neue"/>
                <a:sym typeface="Helvetica Neue"/>
              </a:rPr>
            </a:br>
            <a:r>
              <a:rPr b="0" i="0" lang="it-IT" sz="1600" u="none" strike="noStrike">
                <a:solidFill>
                  <a:srgbClr val="333333"/>
                </a:solidFill>
                <a:latin typeface="Helvetica Neue"/>
                <a:ea typeface="Helvetica Neue"/>
                <a:cs typeface="Helvetica Neue"/>
                <a:sym typeface="Helvetica Neue"/>
              </a:rPr>
              <a:t>Ma </a:t>
            </a:r>
            <a:r>
              <a:rPr b="1" i="0" lang="it-IT" sz="1600" u="none" strike="noStrike">
                <a:solidFill>
                  <a:srgbClr val="333333"/>
                </a:solidFill>
                <a:latin typeface="Helvetica Neue"/>
                <a:ea typeface="Helvetica Neue"/>
                <a:cs typeface="Helvetica Neue"/>
                <a:sym typeface="Helvetica Neue"/>
              </a:rPr>
              <a:t>è straordinario che una principessa sia costretta a scusarsi pubblicamente</a:t>
            </a:r>
            <a:r>
              <a:rPr b="0" i="0" lang="it-IT" sz="1600" u="none" strike="noStrike">
                <a:solidFill>
                  <a:srgbClr val="333333"/>
                </a:solidFill>
                <a:latin typeface="Helvetica Neue"/>
                <a:ea typeface="Helvetica Neue"/>
                <a:cs typeface="Helvetica Neue"/>
                <a:sym typeface="Helvetica Neue"/>
              </a:rPr>
              <a:t>: cha sia stata lei o qualcun altro ad alterare la foto, resta il fatto che la scoperta ha ridato fiato a tutte le teorie cospirative sulle condizioni della principessa, che non è più comparsa in pubblico dopo l’operazione del 16 gennaio e il cui stato di salute è tenuto gelosamente riservato ormai da due mesi. dopo l’operazione del 16 gennaio e il cui stato di salute è tenuto gelosamente riservato ormai da due mesi.</a:t>
            </a:r>
            <a:endParaRPr sz="1600">
              <a:solidFill>
                <a:schemeClr val="dk1"/>
              </a:solidFill>
              <a:latin typeface="Helvetica Neue"/>
              <a:ea typeface="Helvetica Neue"/>
              <a:cs typeface="Helvetica Neue"/>
              <a:sym typeface="Helvetica Neue"/>
            </a:endParaRPr>
          </a:p>
        </p:txBody>
      </p:sp>
      <p:cxnSp>
        <p:nvCxnSpPr>
          <p:cNvPr id="73" name="Google Shape;73;p3"/>
          <p:cNvCxnSpPr/>
          <p:nvPr/>
        </p:nvCxnSpPr>
        <p:spPr>
          <a:xfrm>
            <a:off x="3918857" y="2007201"/>
            <a:ext cx="4354286" cy="0"/>
          </a:xfrm>
          <a:prstGeom prst="straightConnector1">
            <a:avLst/>
          </a:prstGeom>
          <a:noFill/>
          <a:ln cap="flat" cmpd="sng" w="28575">
            <a:solidFill>
              <a:srgbClr val="E0BB87"/>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p:nvPr/>
        </p:nvSpPr>
        <p:spPr>
          <a:xfrm>
            <a:off x="5024061" y="1301306"/>
            <a:ext cx="5701303" cy="4719350"/>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4"/>
          <p:cNvSpPr txBox="1"/>
          <p:nvPr/>
        </p:nvSpPr>
        <p:spPr>
          <a:xfrm>
            <a:off x="1148138" y="2459504"/>
            <a:ext cx="419442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2400" u="none" strike="noStrike">
                <a:solidFill>
                  <a:srgbClr val="333333"/>
                </a:solidFill>
                <a:latin typeface="Helvetica Neue"/>
                <a:ea typeface="Helvetica Neue"/>
                <a:cs typeface="Helvetica Neue"/>
                <a:sym typeface="Helvetica Neue"/>
              </a:rPr>
              <a:t>Un</a:t>
            </a:r>
            <a:r>
              <a:rPr b="1" i="0" lang="it-IT" sz="2400" u="none" strike="noStrike">
                <a:solidFill>
                  <a:srgbClr val="333333"/>
                </a:solidFill>
                <a:latin typeface="Helvetica Neue"/>
                <a:ea typeface="Helvetica Neue"/>
                <a:cs typeface="Helvetica Neue"/>
                <a:sym typeface="Helvetica Neue"/>
              </a:rPr>
              <a:t> colpo tremendo</a:t>
            </a:r>
            <a:endParaRPr/>
          </a:p>
          <a:p>
            <a:pPr indent="0" lvl="0" marL="0" marR="0" rtl="0" algn="l">
              <a:spcBef>
                <a:spcPts val="0"/>
              </a:spcBef>
              <a:spcAft>
                <a:spcPts val="0"/>
              </a:spcAft>
              <a:buNone/>
            </a:pPr>
            <a:r>
              <a:rPr b="1" i="0" lang="it-IT" sz="2400" u="none" strike="noStrike">
                <a:solidFill>
                  <a:srgbClr val="333333"/>
                </a:solidFill>
                <a:latin typeface="Helvetica Neue"/>
                <a:ea typeface="Helvetica Neue"/>
                <a:cs typeface="Helvetica Neue"/>
                <a:sym typeface="Helvetica Neue"/>
              </a:rPr>
              <a:t>alla credibilità dei reali</a:t>
            </a:r>
            <a:r>
              <a:rPr b="0" i="0" lang="it-IT" sz="2400" u="none" strike="noStrike">
                <a:solidFill>
                  <a:srgbClr val="333333"/>
                </a:solidFill>
                <a:latin typeface="Helvetica Neue"/>
                <a:ea typeface="Helvetica Neue"/>
                <a:cs typeface="Helvetica Neue"/>
                <a:sym typeface="Helvetica Neue"/>
              </a:rPr>
              <a:t>, considerate tutte le speculazioni sul vero </a:t>
            </a:r>
            <a:endParaRPr/>
          </a:p>
          <a:p>
            <a:pPr indent="0" lvl="0" marL="0" marR="0" rtl="0" algn="l">
              <a:spcBef>
                <a:spcPts val="0"/>
              </a:spcBef>
              <a:spcAft>
                <a:spcPts val="0"/>
              </a:spcAft>
              <a:buNone/>
            </a:pPr>
            <a:r>
              <a:rPr b="0" i="0" lang="it-IT" sz="2400" u="none" strike="noStrike">
                <a:solidFill>
                  <a:srgbClr val="333333"/>
                </a:solidFill>
                <a:latin typeface="Helvetica Neue"/>
                <a:ea typeface="Helvetica Neue"/>
                <a:cs typeface="Helvetica Neue"/>
                <a:sym typeface="Helvetica Neue"/>
              </a:rPr>
              <a:t>stato di salute di Kate</a:t>
            </a:r>
            <a:endParaRPr/>
          </a:p>
        </p:txBody>
      </p:sp>
      <p:pic>
        <p:nvPicPr>
          <p:cNvPr descr="Immagine che contiene Simmetria, scale, Parallelo, linea&#10;&#10;Descrizione generata automaticamente" id="80" name="Google Shape;80;p4"/>
          <p:cNvPicPr preferRelativeResize="0"/>
          <p:nvPr/>
        </p:nvPicPr>
        <p:blipFill rotWithShape="1">
          <a:blip r:embed="rId3">
            <a:alphaModFix/>
          </a:blip>
          <a:srcRect b="175" l="21718" r="12347" t="27560"/>
          <a:stretch/>
        </p:blipFill>
        <p:spPr>
          <a:xfrm>
            <a:off x="5178177" y="1301306"/>
            <a:ext cx="5547188" cy="4563614"/>
          </a:xfrm>
          <a:prstGeom prst="rect">
            <a:avLst/>
          </a:prstGeom>
          <a:noFill/>
          <a:ln>
            <a:noFill/>
          </a:ln>
        </p:spPr>
      </p:pic>
      <p:sp>
        <p:nvSpPr>
          <p:cNvPr id="81" name="Google Shape;81;p4"/>
          <p:cNvSpPr/>
          <p:nvPr/>
        </p:nvSpPr>
        <p:spPr>
          <a:xfrm>
            <a:off x="1253447" y="4500081"/>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aphicFrame>
        <p:nvGraphicFramePr>
          <p:cNvPr id="86" name="Google Shape;86;p5"/>
          <p:cNvGraphicFramePr/>
          <p:nvPr/>
        </p:nvGraphicFramePr>
        <p:xfrm>
          <a:off x="2447747" y="1253447"/>
          <a:ext cx="7296505" cy="4864337"/>
        </p:xfrm>
        <a:graphic>
          <a:graphicData uri="http://schemas.openxmlformats.org/drawingml/2006/chart">
            <c:chart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nvSpPr>
        <p:spPr>
          <a:xfrm>
            <a:off x="3534228" y="3265713"/>
            <a:ext cx="5123544" cy="14470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t/>
            </a:r>
            <a:endParaRPr sz="1200">
              <a:solidFill>
                <a:schemeClr val="dk1"/>
              </a:solidFill>
              <a:latin typeface="Helvetica Neue"/>
              <a:ea typeface="Helvetica Neue"/>
              <a:cs typeface="Helvetica Neue"/>
              <a:sym typeface="Helvetica Neue"/>
            </a:endParaRPr>
          </a:p>
          <a:p>
            <a:pPr indent="0" lvl="0" marL="0" marR="0" rtl="0" algn="ctr">
              <a:lnSpc>
                <a:spcPct val="107000"/>
              </a:lnSpc>
              <a:spcBef>
                <a:spcPts val="0"/>
              </a:spcBef>
              <a:spcAft>
                <a:spcPts val="0"/>
              </a:spcAft>
              <a:buClr>
                <a:srgbClr val="404040"/>
              </a:buClr>
              <a:buSzPts val="1200"/>
              <a:buFont typeface="Helvetica Neue"/>
              <a:buNone/>
            </a:pPr>
            <a:r>
              <a:rPr lang="it-IT" sz="1200">
                <a:solidFill>
                  <a:srgbClr val="404040"/>
                </a:solidFill>
                <a:latin typeface="Helvetica Neue"/>
                <a:ea typeface="Helvetica Neue"/>
                <a:cs typeface="Helvetica Neue"/>
                <a:sym typeface="Helvetica Neue"/>
              </a:rPr>
              <a:t>Co-funded by the European Union. Views and opinions expressed are however those of the author(s) only and do not necessarily reflect those of the European Union or CINEA. Neither the European Union nor the granting authority can be held responsible for them.</a:t>
            </a:r>
            <a:endParaRPr/>
          </a:p>
          <a:p>
            <a:pPr indent="0" lvl="0" marL="0" marR="0" rtl="0" algn="l">
              <a:spcBef>
                <a:spcPts val="800"/>
              </a:spcBef>
              <a:spcAft>
                <a:spcPts val="0"/>
              </a:spcAft>
              <a:buNone/>
            </a:pPr>
            <a:r>
              <a:t/>
            </a:r>
            <a:endParaRPr sz="1800">
              <a:solidFill>
                <a:schemeClr val="dk1"/>
              </a:solidFill>
              <a:latin typeface="Helvetica Neue"/>
              <a:ea typeface="Helvetica Neue"/>
              <a:cs typeface="Helvetica Neue"/>
              <a:sym typeface="Helvetica Neue"/>
            </a:endParaRPr>
          </a:p>
        </p:txBody>
      </p:sp>
      <p:sp>
        <p:nvSpPr>
          <p:cNvPr id="92" name="Google Shape;92;p6"/>
          <p:cNvSpPr txBox="1"/>
          <p:nvPr/>
        </p:nvSpPr>
        <p:spPr>
          <a:xfrm>
            <a:off x="0" y="4712776"/>
            <a:ext cx="12496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1800" u="sng">
                <a:solidFill>
                  <a:schemeClr val="dk1"/>
                </a:solidFill>
                <a:latin typeface="Helvetica Neue"/>
                <a:ea typeface="Helvetica Neue"/>
                <a:cs typeface="Helvetica Neue"/>
                <a:sym typeface="Helvetica Neue"/>
                <a:hlinkClick r:id="rId3">
                  <a:extLst>
                    <a:ext uri="{A12FA001-AC4F-418D-AE19-62706E023703}">
                      <ahyp:hlinkClr val="tx"/>
                    </a:ext>
                  </a:extLst>
                </a:hlinkClick>
              </a:rPr>
              <a:t>https://lifebewooden.unige.it</a:t>
            </a:r>
            <a:endParaRPr b="1"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2024-03-07T10:40:26Z</dcterms:created>
  <dc:creator>Chiara Terraneo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0x010100B5646C393D83FD49881D93EA799B4F36</vt:lpwstr>
  </property>
  <property fmtid="{D5CDD505-2E9C-101B-9397-08002B2CF9AE}" pid="3" name="MediaServiceImageTags">
    <vt:lpwstr/>
  </property>
</Properties>
</file>