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gTo737HuYAPczqq+iOMGexmCUh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7" name="Shape 17"/>
        <p:cNvGrpSpPr/>
        <p:nvPr/>
      </p:nvGrpSpPr>
      <p:grpSpPr>
        <a:xfrm>
          <a:off x="0" y="0"/>
          <a:ext cx="0" cy="0"/>
          <a:chOff x="0" y="0"/>
          <a:chExt cx="0" cy="0"/>
        </a:xfrm>
      </p:grpSpPr>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3.jp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1453019"/>
            <a:ext cx="12192000" cy="4012833"/>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1"/>
          <p:cNvSpPr txBox="1"/>
          <p:nvPr/>
        </p:nvSpPr>
        <p:spPr>
          <a:xfrm>
            <a:off x="323840" y="5731087"/>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86" name="Google Shape;86;p1"/>
          <p:cNvPicPr preferRelativeResize="0"/>
          <p:nvPr/>
        </p:nvPicPr>
        <p:blipFill rotWithShape="1">
          <a:blip r:embed="rId3">
            <a:alphaModFix/>
          </a:blip>
          <a:srcRect b="0" l="0" r="0" t="0"/>
          <a:stretch/>
        </p:blipFill>
        <p:spPr>
          <a:xfrm>
            <a:off x="9514232" y="295253"/>
            <a:ext cx="2277559" cy="721889"/>
          </a:xfrm>
          <a:prstGeom prst="rect">
            <a:avLst/>
          </a:prstGeom>
          <a:noFill/>
          <a:ln>
            <a:noFill/>
          </a:ln>
        </p:spPr>
      </p:pic>
      <p:pic>
        <p:nvPicPr>
          <p:cNvPr descr="Immagine che contiene Carattere, testo, logo, simbolo&#10;&#10;Descrizione generata automaticamente" id="87" name="Google Shape;87;p1"/>
          <p:cNvPicPr preferRelativeResize="0"/>
          <p:nvPr/>
        </p:nvPicPr>
        <p:blipFill rotWithShape="1">
          <a:blip r:embed="rId4">
            <a:alphaModFix/>
          </a:blip>
          <a:srcRect b="0" l="0" r="0" t="0"/>
          <a:stretch/>
        </p:blipFill>
        <p:spPr>
          <a:xfrm>
            <a:off x="5652889" y="140599"/>
            <a:ext cx="886221" cy="930939"/>
          </a:xfrm>
          <a:prstGeom prst="rect">
            <a:avLst/>
          </a:prstGeom>
          <a:noFill/>
          <a:ln>
            <a:noFill/>
          </a:ln>
        </p:spPr>
      </p:pic>
      <p:pic>
        <p:nvPicPr>
          <p:cNvPr descr="Immagine che contiene Elementi grafici, Carattere, grafica, design&#10;&#10;Descrizione generata automaticamente" id="88" name="Google Shape;88;p1"/>
          <p:cNvPicPr preferRelativeResize="0"/>
          <p:nvPr/>
        </p:nvPicPr>
        <p:blipFill rotWithShape="1">
          <a:blip r:embed="rId5">
            <a:alphaModFix/>
          </a:blip>
          <a:srcRect b="0" l="0" r="0" t="0"/>
          <a:stretch/>
        </p:blipFill>
        <p:spPr>
          <a:xfrm>
            <a:off x="424915" y="265508"/>
            <a:ext cx="1263936" cy="710537"/>
          </a:xfrm>
          <a:prstGeom prst="rect">
            <a:avLst/>
          </a:prstGeom>
          <a:noFill/>
          <a:ln>
            <a:noFill/>
          </a:ln>
        </p:spPr>
      </p:pic>
      <p:pic>
        <p:nvPicPr>
          <p:cNvPr descr="Immagine che contiene nero, oscurità&#10;&#10;Descrizione generata automaticamente" id="89" name="Google Shape;89;p1"/>
          <p:cNvPicPr preferRelativeResize="0"/>
          <p:nvPr/>
        </p:nvPicPr>
        <p:blipFill rotWithShape="1">
          <a:blip r:embed="rId6">
            <a:alphaModFix/>
          </a:blip>
          <a:srcRect b="0" l="0" r="0" t="0"/>
          <a:stretch/>
        </p:blipFill>
        <p:spPr>
          <a:xfrm>
            <a:off x="432975" y="6012408"/>
            <a:ext cx="3132158" cy="580084"/>
          </a:xfrm>
          <a:prstGeom prst="rect">
            <a:avLst/>
          </a:prstGeom>
          <a:noFill/>
          <a:ln>
            <a:noFill/>
          </a:ln>
        </p:spPr>
      </p:pic>
      <p:pic>
        <p:nvPicPr>
          <p:cNvPr descr="Immagine che contiene simbolo, logo, bandiera, emblema&#10;&#10;Descrizione generata automaticamente" id="90" name="Google Shape;90;p1"/>
          <p:cNvPicPr preferRelativeResize="0"/>
          <p:nvPr/>
        </p:nvPicPr>
        <p:blipFill rotWithShape="1">
          <a:blip r:embed="rId7">
            <a:alphaModFix/>
          </a:blip>
          <a:srcRect b="0" l="0" r="0" t="0"/>
          <a:stretch/>
        </p:blipFill>
        <p:spPr>
          <a:xfrm>
            <a:off x="4018592" y="6020655"/>
            <a:ext cx="417121" cy="556161"/>
          </a:xfrm>
          <a:prstGeom prst="rect">
            <a:avLst/>
          </a:prstGeom>
          <a:noFill/>
          <a:ln>
            <a:noFill/>
          </a:ln>
        </p:spPr>
      </p:pic>
      <p:pic>
        <p:nvPicPr>
          <p:cNvPr descr="Immagine che contiene Carattere, Elementi grafici, grafica, logo&#10;&#10;Descrizione generata automaticamente" id="91" name="Google Shape;91;p1"/>
          <p:cNvPicPr preferRelativeResize="0"/>
          <p:nvPr/>
        </p:nvPicPr>
        <p:blipFill rotWithShape="1">
          <a:blip r:embed="rId8">
            <a:alphaModFix/>
          </a:blip>
          <a:srcRect b="0" l="0" r="0" t="0"/>
          <a:stretch/>
        </p:blipFill>
        <p:spPr>
          <a:xfrm>
            <a:off x="4872476" y="6088194"/>
            <a:ext cx="1029121" cy="393313"/>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6355056" y="6040855"/>
            <a:ext cx="1114295" cy="476596"/>
          </a:xfrm>
          <a:prstGeom prst="rect">
            <a:avLst/>
          </a:prstGeom>
          <a:noFill/>
          <a:ln>
            <a:noFill/>
          </a:ln>
        </p:spPr>
      </p:pic>
      <p:pic>
        <p:nvPicPr>
          <p:cNvPr descr="Immagine che contiene Carattere, Elementi grafici, logo, Blu elettrico&#10;&#10;Descrizione generata automaticamente" id="93" name="Google Shape;93;p1"/>
          <p:cNvPicPr preferRelativeResize="0"/>
          <p:nvPr/>
        </p:nvPicPr>
        <p:blipFill rotWithShape="1">
          <a:blip r:embed="rId10">
            <a:alphaModFix/>
          </a:blip>
          <a:srcRect b="0" l="0" r="0" t="0"/>
          <a:stretch/>
        </p:blipFill>
        <p:spPr>
          <a:xfrm>
            <a:off x="7991291" y="6113938"/>
            <a:ext cx="695961" cy="367180"/>
          </a:xfrm>
          <a:prstGeom prst="rect">
            <a:avLst/>
          </a:prstGeom>
          <a:noFill/>
          <a:ln>
            <a:noFill/>
          </a:ln>
        </p:spPr>
      </p:pic>
      <p:pic>
        <p:nvPicPr>
          <p:cNvPr descr="Immagine che contiene testo, Carattere, Elementi grafici, schermata&#10;&#10;Descrizione generata automaticamente" id="94" name="Google Shape;94;p1"/>
          <p:cNvPicPr preferRelativeResize="0"/>
          <p:nvPr/>
        </p:nvPicPr>
        <p:blipFill rotWithShape="1">
          <a:blip r:embed="rId11">
            <a:alphaModFix/>
          </a:blip>
          <a:srcRect b="0" l="0" r="0" t="0"/>
          <a:stretch/>
        </p:blipFill>
        <p:spPr>
          <a:xfrm>
            <a:off x="9248509" y="5912526"/>
            <a:ext cx="469462" cy="594163"/>
          </a:xfrm>
          <a:prstGeom prst="rect">
            <a:avLst/>
          </a:prstGeom>
          <a:noFill/>
          <a:ln>
            <a:noFill/>
          </a:ln>
        </p:spPr>
      </p:pic>
      <p:pic>
        <p:nvPicPr>
          <p:cNvPr descr="Immagine che contiene testo, Carattere, logo, simbolo&#10;&#10;Descrizione generata automaticamente" id="95" name="Google Shape;95;p1"/>
          <p:cNvPicPr preferRelativeResize="0"/>
          <p:nvPr/>
        </p:nvPicPr>
        <p:blipFill rotWithShape="1">
          <a:blip r:embed="rId12">
            <a:alphaModFix/>
          </a:blip>
          <a:srcRect b="0" l="0" r="0" t="0"/>
          <a:stretch/>
        </p:blipFill>
        <p:spPr>
          <a:xfrm>
            <a:off x="10338071" y="5898036"/>
            <a:ext cx="472919" cy="632168"/>
          </a:xfrm>
          <a:prstGeom prst="rect">
            <a:avLst/>
          </a:prstGeom>
          <a:noFill/>
          <a:ln>
            <a:noFill/>
          </a:ln>
        </p:spPr>
      </p:pic>
      <p:pic>
        <p:nvPicPr>
          <p:cNvPr descr="Immagine che contiene testo, poster, Carattere, logo&#10;&#10;Descrizione generata automaticamente" id="96" name="Google Shape;96;p1"/>
          <p:cNvPicPr preferRelativeResize="0"/>
          <p:nvPr/>
        </p:nvPicPr>
        <p:blipFill rotWithShape="1">
          <a:blip r:embed="rId13">
            <a:alphaModFix/>
          </a:blip>
          <a:srcRect b="0" l="0" r="0" t="0"/>
          <a:stretch/>
        </p:blipFill>
        <p:spPr>
          <a:xfrm>
            <a:off x="11237543" y="5802954"/>
            <a:ext cx="554248" cy="768937"/>
          </a:xfrm>
          <a:prstGeom prst="rect">
            <a:avLst/>
          </a:prstGeom>
          <a:noFill/>
          <a:ln>
            <a:noFill/>
          </a:ln>
        </p:spPr>
      </p:pic>
      <p:cxnSp>
        <p:nvCxnSpPr>
          <p:cNvPr id="97" name="Google Shape;97;p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98" name="Google Shape;98;p1"/>
          <p:cNvSpPr txBox="1"/>
          <p:nvPr/>
        </p:nvSpPr>
        <p:spPr>
          <a:xfrm>
            <a:off x="3759856" y="5738402"/>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Arial"/>
                <a:ea typeface="Arial"/>
                <a:cs typeface="Arial"/>
                <a:sym typeface="Arial"/>
              </a:rPr>
              <a:t>Project Partners</a:t>
            </a:r>
            <a:endParaRPr/>
          </a:p>
        </p:txBody>
      </p:sp>
      <p:sp>
        <p:nvSpPr>
          <p:cNvPr id="99" name="Google Shape;99;p1"/>
          <p:cNvSpPr txBox="1"/>
          <p:nvPr/>
        </p:nvSpPr>
        <p:spPr>
          <a:xfrm>
            <a:off x="2179029" y="1759431"/>
            <a:ext cx="8768371" cy="7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900"/>
              <a:buFont typeface="Helvetica Neue"/>
              <a:buNone/>
            </a:pPr>
            <a:r>
              <a:rPr b="1" lang="it-IT" sz="2900" u="none">
                <a:solidFill>
                  <a:schemeClr val="lt1"/>
                </a:solidFill>
                <a:latin typeface="Helvetica Neue"/>
                <a:ea typeface="Helvetica Neue"/>
                <a:cs typeface="Helvetica Neue"/>
                <a:sym typeface="Helvetica Neue"/>
              </a:rPr>
              <a:t>Module 2 - Green and Circular Buildings</a:t>
            </a:r>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
        <p:nvSpPr>
          <p:cNvPr id="100" name="Google Shape;100;p1"/>
          <p:cNvSpPr txBox="1"/>
          <p:nvPr>
            <p:ph idx="1" type="subTitle"/>
          </p:nvPr>
        </p:nvSpPr>
        <p:spPr>
          <a:xfrm>
            <a:off x="2214198" y="3756507"/>
            <a:ext cx="8064000" cy="54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lang="it-IT">
                <a:solidFill>
                  <a:schemeClr val="lt1"/>
                </a:solidFill>
              </a:rPr>
              <a:t>By </a:t>
            </a:r>
            <a:r>
              <a:rPr lang="it-IT">
                <a:solidFill>
                  <a:schemeClr val="lt1"/>
                </a:solidFill>
                <a:highlight>
                  <a:srgbClr val="00FFFF"/>
                </a:highlight>
              </a:rPr>
              <a:t>Partner name</a:t>
            </a:r>
            <a:endParaRPr>
              <a:solidFill>
                <a:schemeClr val="lt1"/>
              </a:solidFill>
              <a:highlight>
                <a:srgbClr val="00FFFF"/>
              </a:highlight>
            </a:endParaRPr>
          </a:p>
        </p:txBody>
      </p:sp>
      <p:sp>
        <p:nvSpPr>
          <p:cNvPr id="101" name="Google Shape;101;p1"/>
          <p:cNvSpPr txBox="1"/>
          <p:nvPr/>
        </p:nvSpPr>
        <p:spPr>
          <a:xfrm>
            <a:off x="2174326" y="4715050"/>
            <a:ext cx="392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lt1"/>
                </a:solidFill>
                <a:latin typeface="Helvetica Neue"/>
                <a:ea typeface="Helvetica Neue"/>
                <a:cs typeface="Helvetica Neue"/>
                <a:sym typeface="Helvetica Neue"/>
              </a:rPr>
              <a:t>https://lifebewooden.unige.it/</a:t>
            </a:r>
            <a:endParaRPr/>
          </a:p>
        </p:txBody>
      </p:sp>
      <p:sp>
        <p:nvSpPr>
          <p:cNvPr id="102" name="Google Shape;102;p1"/>
          <p:cNvSpPr txBox="1"/>
          <p:nvPr/>
        </p:nvSpPr>
        <p:spPr>
          <a:xfrm>
            <a:off x="2141131" y="2681169"/>
            <a:ext cx="877910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200"/>
              <a:buFont typeface="Helvetica Neue"/>
              <a:buNone/>
            </a:pPr>
            <a:r>
              <a:rPr b="1" lang="it-IT" sz="3200" u="none">
                <a:solidFill>
                  <a:schemeClr val="lt1"/>
                </a:solidFill>
                <a:highlight>
                  <a:srgbClr val="00FFFF"/>
                </a:highlight>
                <a:latin typeface="Helvetica Neue"/>
                <a:ea typeface="Helvetica Neue"/>
                <a:cs typeface="Helvetica Neue"/>
                <a:sym typeface="Helvetica Neue"/>
              </a:rPr>
              <a:t>TITLE OF THE WEBINAR</a:t>
            </a:r>
            <a:endParaRPr b="0" sz="3200" u="none">
              <a:solidFill>
                <a:schemeClr val="lt1"/>
              </a:solidFill>
              <a:highlight>
                <a:srgbClr val="00FFFF"/>
              </a:highlight>
              <a:latin typeface="Play"/>
              <a:ea typeface="Play"/>
              <a:cs typeface="Play"/>
              <a:sym typeface="Play"/>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Immagine che contiene schermata, Elementi grafici, grafica&#10;&#10;Descrizione generata automaticamente" id="107" name="Google Shape;107;p2"/>
          <p:cNvPicPr preferRelativeResize="0"/>
          <p:nvPr/>
        </p:nvPicPr>
        <p:blipFill rotWithShape="1">
          <a:blip r:embed="rId3">
            <a:alphaModFix/>
          </a:blip>
          <a:srcRect b="0" l="0" r="0" t="0"/>
          <a:stretch/>
        </p:blipFill>
        <p:spPr>
          <a:xfrm>
            <a:off x="5052233" y="3751077"/>
            <a:ext cx="2087530" cy="661658"/>
          </a:xfrm>
          <a:prstGeom prst="rect">
            <a:avLst/>
          </a:prstGeom>
          <a:noFill/>
          <a:ln>
            <a:noFill/>
          </a:ln>
        </p:spPr>
      </p:pic>
      <p:pic>
        <p:nvPicPr>
          <p:cNvPr descr="Immagine che contiene Carattere, testo, logo, simbolo&#10;&#10;Descrizione generata automaticamente" id="108" name="Google Shape;108;p2"/>
          <p:cNvPicPr preferRelativeResize="0"/>
          <p:nvPr/>
        </p:nvPicPr>
        <p:blipFill rotWithShape="1">
          <a:blip r:embed="rId4">
            <a:alphaModFix/>
          </a:blip>
          <a:srcRect b="0" l="0" r="0" t="0"/>
          <a:stretch/>
        </p:blipFill>
        <p:spPr>
          <a:xfrm>
            <a:off x="4594174" y="2803393"/>
            <a:ext cx="873640" cy="917723"/>
          </a:xfrm>
          <a:prstGeom prst="rect">
            <a:avLst/>
          </a:prstGeom>
          <a:noFill/>
          <a:ln>
            <a:noFill/>
          </a:ln>
        </p:spPr>
      </p:pic>
      <p:pic>
        <p:nvPicPr>
          <p:cNvPr descr="Immagine che contiene Elementi grafici, Carattere, grafica, design&#10;&#10;Descrizione generata automaticamente" id="109" name="Google Shape;109;p2"/>
          <p:cNvPicPr preferRelativeResize="0"/>
          <p:nvPr/>
        </p:nvPicPr>
        <p:blipFill rotWithShape="1">
          <a:blip r:embed="rId5">
            <a:alphaModFix/>
          </a:blip>
          <a:srcRect b="0" l="0" r="0" t="0"/>
          <a:stretch/>
        </p:blipFill>
        <p:spPr>
          <a:xfrm>
            <a:off x="4695902" y="1055860"/>
            <a:ext cx="2800193" cy="1574162"/>
          </a:xfrm>
          <a:prstGeom prst="rect">
            <a:avLst/>
          </a:prstGeom>
          <a:noFill/>
          <a:ln>
            <a:noFill/>
          </a:ln>
        </p:spPr>
      </p:pic>
      <p:sp>
        <p:nvSpPr>
          <p:cNvPr id="110" name="Google Shape;110;p2"/>
          <p:cNvSpPr/>
          <p:nvPr/>
        </p:nvSpPr>
        <p:spPr>
          <a:xfrm>
            <a:off x="-1" y="-7240"/>
            <a:ext cx="12192000" cy="661658"/>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2"/>
          <p:cNvSpPr/>
          <p:nvPr/>
        </p:nvSpPr>
        <p:spPr>
          <a:xfrm>
            <a:off x="0" y="4652555"/>
            <a:ext cx="12192000" cy="2221102"/>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2"/>
          <p:cNvSpPr txBox="1"/>
          <p:nvPr/>
        </p:nvSpPr>
        <p:spPr>
          <a:xfrm>
            <a:off x="5446548" y="2822317"/>
            <a:ext cx="2168319" cy="11236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404040"/>
              </a:buClr>
              <a:buSzPts val="800"/>
              <a:buFont typeface="Helvetica Neue"/>
              <a:buNone/>
            </a:pPr>
            <a:r>
              <a:rPr lang="it-IT" sz="800">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just">
              <a:spcBef>
                <a:spcPts val="800"/>
              </a:spcBef>
              <a:spcAft>
                <a:spcPts val="0"/>
              </a:spcAft>
              <a:buNone/>
            </a:pPr>
            <a:r>
              <a:t/>
            </a:r>
            <a:endParaRPr sz="9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2024-03-18T15:14:42Z</dcterms:created>
  <dc:creator>Francesco Toniutti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